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2"/>
  </p:notesMasterIdLst>
  <p:handoutMasterIdLst>
    <p:handoutMasterId r:id="rId13"/>
  </p:handoutMasterIdLst>
  <p:sldIdLst>
    <p:sldId id="314" r:id="rId5"/>
    <p:sldId id="315" r:id="rId6"/>
    <p:sldId id="317" r:id="rId7"/>
    <p:sldId id="318" r:id="rId8"/>
    <p:sldId id="324" r:id="rId9"/>
    <p:sldId id="322" r:id="rId10"/>
    <p:sldId id="32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95388" autoAdjust="0"/>
  </p:normalViewPr>
  <p:slideViewPr>
    <p:cSldViewPr snapToGrid="0">
      <p:cViewPr varScale="1">
        <p:scale>
          <a:sx n="64" d="100"/>
          <a:sy n="64" d="100"/>
        </p:scale>
        <p:origin x="45" y="525"/>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4/20/2024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679238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2586565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375285"/>
            <a:ext cx="4896678" cy="3624984"/>
          </a:xfrm>
        </p:spPr>
        <p:txBody>
          <a:bodyPr vert="horz" lIns="91440" tIns="45720" rIns="91440" bIns="45720" rtlCol="0" anchor="b">
            <a:normAutofit/>
          </a:bodyPr>
          <a:lstStyle/>
          <a:p>
            <a:r>
              <a:rPr lang="en-US" kern="1200" cap="all" baseline="0">
                <a:latin typeface="+mj-lt"/>
                <a:ea typeface="+mj-ea"/>
                <a:cs typeface="+mj-cs"/>
              </a:rPr>
              <a:t>Avarice</a:t>
            </a:r>
          </a:p>
        </p:txBody>
      </p:sp>
      <p:pic>
        <p:nvPicPr>
          <p:cNvPr id="1028" name="Picture 4" descr="pointing his sword towards the sky&quot; - Playground">
            <a:extLst>
              <a:ext uri="{FF2B5EF4-FFF2-40B4-BE49-F238E27FC236}">
                <a16:creationId xmlns:a16="http://schemas.microsoft.com/office/drawing/2014/main" id="{72A81388-D05B-8443-55A8-633A83A18F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9" r="7802"/>
          <a:stretch/>
        </p:blipFill>
        <p:spPr bwMode="auto">
          <a:xfrm>
            <a:off x="20" y="10"/>
            <a:ext cx="6095980" cy="685799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a:solidFill>
            <a:srgbClr val="FFFFFF"/>
          </a:solidFill>
        </p:spPr>
      </p:pic>
      <p:sp>
        <p:nvSpPr>
          <p:cNvPr id="3" name="Title 1">
            <a:extLst>
              <a:ext uri="{FF2B5EF4-FFF2-40B4-BE49-F238E27FC236}">
                <a16:creationId xmlns:a16="http://schemas.microsoft.com/office/drawing/2014/main" id="{8AD029F9-2ECD-3644-45E4-48E80ACB9222}"/>
              </a:ext>
            </a:extLst>
          </p:cNvPr>
          <p:cNvSpPr txBox="1">
            <a:spLocks/>
          </p:cNvSpPr>
          <p:nvPr/>
        </p:nvSpPr>
        <p:spPr>
          <a:xfrm>
            <a:off x="6096000" y="4172990"/>
            <a:ext cx="4896677" cy="230972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spcBef>
                <a:spcPts val="0"/>
              </a:spcBef>
              <a:spcAft>
                <a:spcPts val="1200"/>
              </a:spcAft>
              <a:buFont typeface="Arial" panose="020B0604020202020204" pitchFamily="34" charset="0"/>
            </a:pPr>
            <a:r>
              <a:rPr lang="en-US" sz="2000" dirty="0">
                <a:latin typeface="+mn-lt"/>
                <a:ea typeface="+mn-ea"/>
                <a:cs typeface="+mn-cs"/>
              </a:rPr>
              <a:t>By Nathan Nguyen &amp; </a:t>
            </a:r>
          </a:p>
        </p:txBody>
      </p:sp>
    </p:spTree>
    <p:extLst>
      <p:ext uri="{BB962C8B-B14F-4D97-AF65-F5344CB8AC3E}">
        <p14:creationId xmlns:p14="http://schemas.microsoft.com/office/powerpoint/2010/main" val="294539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951136"/>
          </a:xfrm>
        </p:spPr>
        <p:txBody>
          <a:bodyPr/>
          <a:lstStyle/>
          <a:p>
            <a:r>
              <a:rPr lang="en-US" dirty="0"/>
              <a:t>The team</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
        <p:nvSpPr>
          <p:cNvPr id="6" name="Content Placeholder 5">
            <a:extLst>
              <a:ext uri="{FF2B5EF4-FFF2-40B4-BE49-F238E27FC236}">
                <a16:creationId xmlns:a16="http://schemas.microsoft.com/office/drawing/2014/main" id="{BC65D576-DD70-ADD1-7BCF-487E0ED90780}"/>
              </a:ext>
            </a:extLst>
          </p:cNvPr>
          <p:cNvSpPr>
            <a:spLocks noGrp="1"/>
          </p:cNvSpPr>
          <p:nvPr>
            <p:ph sz="quarter" idx="10"/>
          </p:nvPr>
        </p:nvSpPr>
        <p:spPr>
          <a:xfrm>
            <a:off x="75308" y="4830203"/>
            <a:ext cx="5181600" cy="1078553"/>
          </a:xfrm>
        </p:spPr>
        <p:txBody>
          <a:bodyPr/>
          <a:lstStyle/>
          <a:p>
            <a:pPr algn="ctr"/>
            <a:r>
              <a:rPr lang="en-US" dirty="0"/>
              <a:t>Nathan Nguyen</a:t>
            </a:r>
          </a:p>
          <a:p>
            <a:pPr algn="ctr"/>
            <a:r>
              <a:rPr lang="en-US" dirty="0"/>
              <a:t>3</a:t>
            </a:r>
            <a:r>
              <a:rPr lang="en-US" baseline="30000" dirty="0"/>
              <a:t>rd</a:t>
            </a:r>
            <a:r>
              <a:rPr lang="en-US" dirty="0"/>
              <a:t> year Computer Science student</a:t>
            </a:r>
          </a:p>
          <a:p>
            <a:pPr algn="ctr"/>
            <a:endParaRPr lang="en-US" dirty="0"/>
          </a:p>
        </p:txBody>
      </p:sp>
      <p:pic>
        <p:nvPicPr>
          <p:cNvPr id="1026" name="Picture 2">
            <a:extLst>
              <a:ext uri="{FF2B5EF4-FFF2-40B4-BE49-F238E27FC236}">
                <a16:creationId xmlns:a16="http://schemas.microsoft.com/office/drawing/2014/main" id="{7F3F4578-AA83-ABDB-2F61-AC2B304C5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048" y="1604167"/>
            <a:ext cx="2621326" cy="296055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5">
            <a:extLst>
              <a:ext uri="{FF2B5EF4-FFF2-40B4-BE49-F238E27FC236}">
                <a16:creationId xmlns:a16="http://schemas.microsoft.com/office/drawing/2014/main" id="{C0E5D847-A794-9684-CCA0-3CCB1E3E4201}"/>
              </a:ext>
            </a:extLst>
          </p:cNvPr>
          <p:cNvSpPr txBox="1">
            <a:spLocks/>
          </p:cNvSpPr>
          <p:nvPr/>
        </p:nvSpPr>
        <p:spPr>
          <a:xfrm>
            <a:off x="4611975" y="4759000"/>
            <a:ext cx="5181600" cy="1078553"/>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Jacob Junker</a:t>
            </a:r>
          </a:p>
          <a:p>
            <a:pPr algn="ctr"/>
            <a:r>
              <a:rPr lang="en-US" dirty="0"/>
              <a:t>[Fill Here] student</a:t>
            </a:r>
          </a:p>
          <a:p>
            <a:pPr algn="ctr"/>
            <a:endParaRPr lang="en-US" dirty="0"/>
          </a:p>
        </p:txBody>
      </p:sp>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6126480" y="1310639"/>
            <a:ext cx="4805997" cy="2689629"/>
          </a:xfrm>
        </p:spPr>
        <p:txBody>
          <a:bodyPr/>
          <a:lstStyle/>
          <a:p>
            <a:r>
              <a:rPr lang="en-US" dirty="0"/>
              <a:t>About Avarice</a:t>
            </a:r>
          </a:p>
        </p:txBody>
      </p:sp>
      <p:pic>
        <p:nvPicPr>
          <p:cNvPr id="5" name="Picture Placeholder 4">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3"/>
          <a:srcRect l="19586" r="19586"/>
          <a:stretch/>
        </p:blipFill>
        <p:spPr>
          <a:xfrm>
            <a:off x="0" y="-10160"/>
            <a:ext cx="6096000" cy="6858000"/>
          </a:xfrm>
        </p:spPr>
      </p:pic>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6126163" y="4172990"/>
            <a:ext cx="4805997" cy="2389736"/>
          </a:xfrm>
        </p:spPr>
        <p:txBody>
          <a:bodyPr/>
          <a:lstStyle/>
          <a:p>
            <a:r>
              <a:rPr lang="en-US" dirty="0"/>
              <a:t>The next amazing 2D story-driven RPG fantasy game!</a:t>
            </a:r>
          </a:p>
        </p:txBody>
      </p:sp>
    </p:spTree>
    <p:extLst>
      <p:ext uri="{BB962C8B-B14F-4D97-AF65-F5344CB8AC3E}">
        <p14:creationId xmlns:p14="http://schemas.microsoft.com/office/powerpoint/2010/main" val="5617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sz="3200"/>
              <a:t>Pitch</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854438" y="1686393"/>
            <a:ext cx="9001595" cy="4654446"/>
          </a:xfrm>
        </p:spPr>
        <p:txBody>
          <a:bodyPr>
            <a:normAutofit fontScale="92500" lnSpcReduction="20000"/>
          </a:bodyPr>
          <a:lstStyle/>
          <a:p>
            <a:pPr marL="0" indent="0">
              <a:spcBef>
                <a:spcPts val="0"/>
              </a:spcBef>
              <a:spcAft>
                <a:spcPts val="1200"/>
              </a:spcAft>
              <a:buNone/>
            </a:pPr>
            <a:r>
              <a:rPr lang="en-US" cap="none" dirty="0"/>
              <a:t>Are you ready to dive into a world where every choice has a consequence? Welcome to "Avarice," a captivating medieval adventure that blends thrilling combat with deep economic strategy, all set in a stunning 16-bit fantasy world reminiscent of the beloved Stardew Valley.</a:t>
            </a:r>
          </a:p>
          <a:p>
            <a:pPr marL="0" indent="0">
              <a:spcBef>
                <a:spcPts val="0"/>
              </a:spcBef>
              <a:spcAft>
                <a:spcPts val="1200"/>
              </a:spcAft>
              <a:buNone/>
            </a:pPr>
            <a:r>
              <a:rPr lang="en-US" cap="none" dirty="0"/>
              <a:t>In "Avarice," you play as a daring adventurer who becomes the unexpected hero of a town besieged by monsters. By defending caravans and battling dungeon beasts, you not only protect the town but also drive its economy. However, the allure of a mysterious cavern filled with untold riches draws you deeper into danger. Here, your choices will </a:t>
            </a:r>
            <a:r>
              <a:rPr lang="en-US" b="1" cap="none" dirty="0"/>
              <a:t>decide the town’s fate</a:t>
            </a:r>
            <a:r>
              <a:rPr lang="en-US" cap="none" dirty="0"/>
              <a:t>.</a:t>
            </a:r>
          </a:p>
          <a:p>
            <a:pPr marL="0" indent="0">
              <a:spcBef>
                <a:spcPts val="0"/>
              </a:spcBef>
              <a:spcAft>
                <a:spcPts val="1200"/>
              </a:spcAft>
              <a:buNone/>
            </a:pPr>
            <a:r>
              <a:rPr lang="en-US" cap="none" dirty="0"/>
              <a:t>This game offers a </a:t>
            </a:r>
            <a:r>
              <a:rPr lang="en-US" b="1" cap="none" dirty="0"/>
              <a:t>unique leveling system </a:t>
            </a:r>
            <a:r>
              <a:rPr lang="en-US" cap="none" dirty="0"/>
              <a:t>where you enhance your combat and bartering skills, navigating through a non-linear storyline with real impact. Face a deceptive final boss whose defeat could either mean prosperity for the town or its eerie abandonment. Designed for players aged 13 and up, "Avarice" is not just about fighting monsters—it’s about facing the consequences of your ambition.</a:t>
            </a:r>
          </a:p>
          <a:p>
            <a:pPr marL="0" indent="0">
              <a:spcBef>
                <a:spcPts val="0"/>
              </a:spcBef>
              <a:spcAft>
                <a:spcPts val="1200"/>
              </a:spcAft>
              <a:buNone/>
            </a:pPr>
            <a:r>
              <a:rPr lang="en-US" cap="none" dirty="0"/>
              <a:t>Step into "Avarice" where your adventures shape the world. </a:t>
            </a:r>
            <a:r>
              <a:rPr lang="en-US" b="1" cap="none" dirty="0"/>
              <a:t>Will you be its savior, or will your quest for wealth doom the very place you strive to protect? </a:t>
            </a:r>
            <a:r>
              <a:rPr lang="en-US" cap="none" dirty="0"/>
              <a:t>Join us in "Avarice" and carve your path through a world rich with challenges and choices. Ready to shape your destiny? Play "Avarice" now!</a:t>
            </a:r>
            <a:endParaRPr lang="en-US"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891990" y="434225"/>
            <a:ext cx="9524998" cy="1499627"/>
          </a:xfrm>
        </p:spPr>
        <p:txBody>
          <a:bodyPr/>
          <a:lstStyle/>
          <a:p>
            <a:r>
              <a:rPr lang="en-US" dirty="0"/>
              <a:t>Interested? Tell me More!</a:t>
            </a:r>
          </a:p>
        </p:txBody>
      </p:sp>
      <p:sp>
        <p:nvSpPr>
          <p:cNvPr id="3" name="Content Placeholder 2">
            <a:extLst>
              <a:ext uri="{FF2B5EF4-FFF2-40B4-BE49-F238E27FC236}">
                <a16:creationId xmlns:a16="http://schemas.microsoft.com/office/drawing/2014/main" id="{F0E41F64-E350-1F21-8A57-E740F48F3132}"/>
              </a:ext>
            </a:extLst>
          </p:cNvPr>
          <p:cNvSpPr>
            <a:spLocks noGrp="1"/>
          </p:cNvSpPr>
          <p:nvPr>
            <p:ph sz="quarter" idx="10"/>
          </p:nvPr>
        </p:nvSpPr>
        <p:spPr>
          <a:xfrm>
            <a:off x="914398" y="1701384"/>
            <a:ext cx="10643017" cy="4235776"/>
          </a:xfrm>
        </p:spPr>
        <p:txBody>
          <a:bodyPr>
            <a:normAutofit fontScale="77500" lnSpcReduction="20000"/>
          </a:bodyPr>
          <a:lstStyle/>
          <a:p>
            <a:pPr>
              <a:lnSpc>
                <a:spcPct val="120000"/>
              </a:lnSpc>
              <a:spcAft>
                <a:spcPts val="600"/>
              </a:spcAft>
            </a:pPr>
            <a:r>
              <a:rPr lang="en-US" dirty="0"/>
              <a:t>"Avarice" is an adventure survival game set in a 16-bit high fantasy world reminiscent of Stardew Valley, designed for PC. Targeted at players aged 13 and above, it offers a rich blend of exploration, strategy, and narrative depth.</a:t>
            </a:r>
          </a:p>
          <a:p>
            <a:pPr lvl="1">
              <a:lnSpc>
                <a:spcPct val="120000"/>
              </a:lnSpc>
              <a:spcAft>
                <a:spcPts val="0"/>
              </a:spcAft>
            </a:pPr>
            <a:r>
              <a:rPr lang="en-US" b="1" dirty="0"/>
              <a:t>Game Concept:</a:t>
            </a:r>
          </a:p>
          <a:p>
            <a:pPr lvl="2">
              <a:lnSpc>
                <a:spcPct val="120000"/>
              </a:lnSpc>
              <a:spcAft>
                <a:spcPts val="0"/>
              </a:spcAft>
            </a:pPr>
            <a:r>
              <a:rPr lang="en-US" dirty="0"/>
              <a:t>Embark on an epic adventure as a wandering adventurer drawn to a town plagued by monsters.</a:t>
            </a:r>
          </a:p>
          <a:p>
            <a:pPr lvl="2">
              <a:lnSpc>
                <a:spcPct val="120000"/>
              </a:lnSpc>
              <a:spcAft>
                <a:spcPts val="0"/>
              </a:spcAft>
            </a:pPr>
            <a:r>
              <a:rPr lang="en-US" dirty="0"/>
              <a:t>Navigate through dungeons, defend merchant caravans, and engage in a dynamic local economy to protect and sustain the town.</a:t>
            </a:r>
          </a:p>
          <a:p>
            <a:pPr lvl="2">
              <a:lnSpc>
                <a:spcPct val="120000"/>
              </a:lnSpc>
              <a:spcAft>
                <a:spcPts val="600"/>
              </a:spcAft>
            </a:pPr>
            <a:r>
              <a:rPr lang="en-US" dirty="0"/>
              <a:t>Rumors of a mysterious cavern filled with untold riches drive you into deeper perils, testing your skills and moral choices.</a:t>
            </a:r>
          </a:p>
          <a:p>
            <a:pPr lvl="1">
              <a:lnSpc>
                <a:spcPct val="120000"/>
              </a:lnSpc>
              <a:spcAft>
                <a:spcPts val="0"/>
              </a:spcAft>
            </a:pPr>
            <a:r>
              <a:rPr lang="en-US" b="1" dirty="0"/>
              <a:t>Core Gameplay:</a:t>
            </a:r>
          </a:p>
          <a:p>
            <a:pPr lvl="2">
              <a:lnSpc>
                <a:spcPct val="120000"/>
              </a:lnSpc>
              <a:spcAft>
                <a:spcPts val="0"/>
              </a:spcAft>
            </a:pPr>
            <a:r>
              <a:rPr lang="en-US" dirty="0"/>
              <a:t>Exploration and Combat: Traverse a medieval fantasy world, facing monsters and uncovering hidden treasures and secrets.</a:t>
            </a:r>
          </a:p>
          <a:p>
            <a:pPr lvl="2">
              <a:lnSpc>
                <a:spcPct val="120000"/>
              </a:lnSpc>
              <a:spcAft>
                <a:spcPts val="0"/>
              </a:spcAft>
            </a:pPr>
            <a:r>
              <a:rPr lang="en-US" dirty="0"/>
              <a:t>Economy and Upgrades: Participate in the town's economy through strategic trading and upgrading of gear, balancing combat efficiency with economic savvy.</a:t>
            </a:r>
          </a:p>
          <a:p>
            <a:pPr lvl="2">
              <a:lnSpc>
                <a:spcPct val="120000"/>
              </a:lnSpc>
              <a:spcAft>
                <a:spcPts val="600"/>
              </a:spcAft>
            </a:pPr>
            <a:r>
              <a:rPr lang="en-US" dirty="0"/>
              <a:t>Decision Impact: Choices directly affect the game’s world and narrative, leading to multiple potential endings based on your actions.</a:t>
            </a:r>
          </a:p>
          <a:p>
            <a:pPr lvl="1">
              <a:lnSpc>
                <a:spcPct val="120000"/>
              </a:lnSpc>
              <a:spcAft>
                <a:spcPts val="0"/>
              </a:spcAft>
            </a:pPr>
            <a:r>
              <a:rPr lang="en-US" b="1" dirty="0"/>
              <a:t>Unique Selling Points:</a:t>
            </a:r>
          </a:p>
          <a:p>
            <a:pPr lvl="2">
              <a:lnSpc>
                <a:spcPct val="120000"/>
              </a:lnSpc>
              <a:spcAft>
                <a:spcPts val="0"/>
              </a:spcAft>
            </a:pPr>
            <a:r>
              <a:rPr lang="en-US" dirty="0"/>
              <a:t>Non-linear story progression allows for a personalized gameplay experience.</a:t>
            </a:r>
          </a:p>
          <a:p>
            <a:pPr lvl="2">
              <a:lnSpc>
                <a:spcPct val="120000"/>
              </a:lnSpc>
              <a:spcAft>
                <a:spcPts val="0"/>
              </a:spcAft>
            </a:pPr>
            <a:r>
              <a:rPr lang="en-US" dirty="0"/>
              <a:t>Engaging combat system paired with a comprehensive economic model.</a:t>
            </a:r>
          </a:p>
          <a:p>
            <a:pPr lvl="2">
              <a:lnSpc>
                <a:spcPct val="120000"/>
              </a:lnSpc>
              <a:spcAft>
                <a:spcPts val="600"/>
              </a:spcAft>
            </a:pPr>
            <a:r>
              <a:rPr lang="en-US" dirty="0"/>
              <a:t>Moral choices that impact the game ending, emphasizing the consequences of ambition.</a:t>
            </a:r>
          </a:p>
          <a:p>
            <a:endParaRPr lang="en-US" dirty="0"/>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39840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A36FD5F-786B-1974-5F47-94CA02CFA6E5}"/>
              </a:ext>
            </a:extLst>
          </p:cNvPr>
          <p:cNvSpPr>
            <a:spLocks noGrp="1"/>
          </p:cNvSpPr>
          <p:nvPr>
            <p:ph type="title"/>
          </p:nvPr>
        </p:nvSpPr>
        <p:spPr>
          <a:xfrm>
            <a:off x="916385" y="446313"/>
            <a:ext cx="5179615" cy="1448747"/>
          </a:xfrm>
        </p:spPr>
        <p:txBody>
          <a:bodyPr anchor="ctr">
            <a:normAutofit/>
          </a:bodyPr>
          <a:lstStyle/>
          <a:p>
            <a:r>
              <a:rPr lang="en-US" dirty="0"/>
              <a:t>Avarice Demo</a:t>
            </a:r>
          </a:p>
        </p:txBody>
      </p:sp>
      <p:sp>
        <p:nvSpPr>
          <p:cNvPr id="12" name="Content Placeholder 2">
            <a:extLst>
              <a:ext uri="{FF2B5EF4-FFF2-40B4-BE49-F238E27FC236}">
                <a16:creationId xmlns:a16="http://schemas.microsoft.com/office/drawing/2014/main" id="{AFF057A6-4DD5-9160-0D40-7EDA862D7B76}"/>
              </a:ext>
            </a:extLst>
          </p:cNvPr>
          <p:cNvSpPr>
            <a:spLocks noGrp="1"/>
          </p:cNvSpPr>
          <p:nvPr>
            <p:ph sz="quarter" idx="10"/>
          </p:nvPr>
        </p:nvSpPr>
        <p:spPr>
          <a:xfrm>
            <a:off x="914399" y="2022249"/>
            <a:ext cx="5181600" cy="4224005"/>
          </a:xfrm>
        </p:spPr>
        <p:txBody>
          <a:bodyPr>
            <a:normAutofit lnSpcReduction="10000"/>
          </a:bodyPr>
          <a:lstStyle/>
          <a:p>
            <a:r>
              <a:rPr lang="en-US" sz="1600" noProof="1"/>
              <a:t>Game Concept</a:t>
            </a:r>
          </a:p>
          <a:p>
            <a:r>
              <a:rPr lang="en-US" sz="1600" noProof="1"/>
              <a:t>Level Design</a:t>
            </a:r>
          </a:p>
          <a:p>
            <a:r>
              <a:rPr lang="en-US" sz="1600" noProof="1"/>
              <a:t>Logic</a:t>
            </a:r>
          </a:p>
          <a:p>
            <a:r>
              <a:rPr lang="en-US" sz="1600" noProof="1"/>
              <a:t>Scene Switching</a:t>
            </a:r>
          </a:p>
          <a:p>
            <a:r>
              <a:rPr lang="en-US" sz="1600" noProof="1"/>
              <a:t>UI</a:t>
            </a:r>
          </a:p>
          <a:p>
            <a:r>
              <a:rPr lang="en-US" sz="1600" noProof="1"/>
              <a:t>Animations</a:t>
            </a:r>
          </a:p>
          <a:p>
            <a:r>
              <a:rPr lang="en-US" sz="1600" noProof="1"/>
              <a:t>Player movement/Input Handling</a:t>
            </a:r>
          </a:p>
          <a:p>
            <a:r>
              <a:rPr lang="en-US" sz="1600" noProof="1"/>
              <a:t>AI/Auto Scripting</a:t>
            </a:r>
          </a:p>
          <a:p>
            <a:r>
              <a:rPr lang="en-US" sz="1600" noProof="1"/>
              <a:t>Cinematics/Camera Control</a:t>
            </a:r>
          </a:p>
          <a:p>
            <a:r>
              <a:rPr lang="en-US" sz="1600" noProof="1"/>
              <a:t>Story/Character Dialog</a:t>
            </a:r>
          </a:p>
          <a:p>
            <a:pPr marL="0" indent="0">
              <a:buNone/>
            </a:pPr>
            <a:r>
              <a:rPr lang="en-US" sz="1600" b="1" noProof="1"/>
              <a:t>NOTE</a:t>
            </a:r>
            <a:r>
              <a:rPr lang="en-US" sz="1600" noProof="1"/>
              <a:t>: ChatGPT was NOT used in any part of the creation</a:t>
            </a: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18" name="Picture Placeholder 17" descr="A video game screen with trees and bushes&#10;&#10;Description automatically generated">
            <a:extLst>
              <a:ext uri="{FF2B5EF4-FFF2-40B4-BE49-F238E27FC236}">
                <a16:creationId xmlns:a16="http://schemas.microsoft.com/office/drawing/2014/main" id="{1609D79A-E8EF-302E-E8CA-07C644CE0E0F}"/>
              </a:ext>
            </a:extLst>
          </p:cNvPr>
          <p:cNvPicPr>
            <a:picLocks noGrp="1" noChangeAspect="1"/>
          </p:cNvPicPr>
          <p:nvPr>
            <p:ph type="pic" sz="quarter" idx="11"/>
          </p:nvPr>
        </p:nvPicPr>
        <p:blipFill rotWithShape="1">
          <a:blip r:embed="rId3"/>
          <a:srcRect l="9530" r="19026" b="-2"/>
          <a:stretch/>
        </p:blipFill>
        <p:spPr>
          <a:xfrm>
            <a:off x="6076950" y="0"/>
            <a:ext cx="6115050" cy="6868886"/>
          </a:xfrm>
          <a:noFill/>
        </p:spPr>
      </p:pic>
    </p:spTree>
    <p:extLst>
      <p:ext uri="{BB962C8B-B14F-4D97-AF65-F5344CB8AC3E}">
        <p14:creationId xmlns:p14="http://schemas.microsoft.com/office/powerpoint/2010/main" val="151744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468B-9FE7-27B9-FB8F-EFE41B3E0DD2}"/>
              </a:ext>
            </a:extLst>
          </p:cNvPr>
          <p:cNvSpPr>
            <a:spLocks noGrp="1"/>
          </p:cNvSpPr>
          <p:nvPr>
            <p:ph type="title"/>
          </p:nvPr>
        </p:nvSpPr>
        <p:spPr>
          <a:xfrm>
            <a:off x="6341339" y="583617"/>
            <a:ext cx="5850661" cy="1080292"/>
          </a:xfrm>
        </p:spPr>
        <p:txBody>
          <a:bodyPr>
            <a:normAutofit/>
          </a:bodyPr>
          <a:lstStyle/>
          <a:p>
            <a:r>
              <a:rPr lang="en-US" dirty="0"/>
              <a:t>Future Direction</a:t>
            </a:r>
          </a:p>
        </p:txBody>
      </p:sp>
      <p:pic>
        <p:nvPicPr>
          <p:cNvPr id="6" name="Picture Placeholder 5">
            <a:extLst>
              <a:ext uri="{FF2B5EF4-FFF2-40B4-BE49-F238E27FC236}">
                <a16:creationId xmlns:a16="http://schemas.microsoft.com/office/drawing/2014/main" id="{3FB8A775-D734-672A-8A0B-E8DDAAA7BAEA}"/>
              </a:ext>
            </a:extLst>
          </p:cNvPr>
          <p:cNvPicPr>
            <a:picLocks noGrp="1" noChangeAspect="1"/>
          </p:cNvPicPr>
          <p:nvPr>
            <p:ph type="pic" sz="quarter" idx="11"/>
          </p:nvPr>
        </p:nvPicPr>
        <p:blipFill>
          <a:blip r:embed="rId2"/>
          <a:srcRect l="27431" r="27431"/>
          <a:stretch/>
        </p:blipFill>
        <p:spPr/>
      </p:pic>
      <p:sp>
        <p:nvSpPr>
          <p:cNvPr id="4" name="Content Placeholder 3">
            <a:extLst>
              <a:ext uri="{FF2B5EF4-FFF2-40B4-BE49-F238E27FC236}">
                <a16:creationId xmlns:a16="http://schemas.microsoft.com/office/drawing/2014/main" id="{52CD53FA-53AC-1C9F-47AB-8948A1E9559A}"/>
              </a:ext>
            </a:extLst>
          </p:cNvPr>
          <p:cNvSpPr>
            <a:spLocks noGrp="1"/>
          </p:cNvSpPr>
          <p:nvPr>
            <p:ph sz="quarter" idx="10"/>
          </p:nvPr>
        </p:nvSpPr>
        <p:spPr>
          <a:xfrm>
            <a:off x="6410976" y="1909474"/>
            <a:ext cx="5453739" cy="4753653"/>
          </a:xfrm>
        </p:spPr>
        <p:txBody>
          <a:bodyPr>
            <a:normAutofit/>
          </a:bodyPr>
          <a:lstStyle/>
          <a:p>
            <a:r>
              <a:rPr lang="en-US" sz="2400" dirty="0"/>
              <a:t>While the playthrough I showed was a basic demo with one level, I plan on expanding it much more!</a:t>
            </a:r>
          </a:p>
          <a:p>
            <a:endParaRPr lang="en-US" sz="2400" dirty="0"/>
          </a:p>
          <a:p>
            <a:r>
              <a:rPr lang="en-US" sz="2400" dirty="0"/>
              <a:t>Plans for future:</a:t>
            </a:r>
          </a:p>
          <a:p>
            <a:pPr marL="800100" lvl="1" indent="-342900">
              <a:buFont typeface="+mj-lt"/>
              <a:buAutoNum type="arabicPeriod"/>
            </a:pPr>
            <a:r>
              <a:rPr lang="en-US" sz="2000" dirty="0"/>
              <a:t>Main Village with interactable NPCs</a:t>
            </a:r>
          </a:p>
          <a:p>
            <a:pPr marL="800100" lvl="1" indent="-342900">
              <a:buFont typeface="+mj-lt"/>
              <a:buAutoNum type="arabicPeriod"/>
            </a:pPr>
            <a:r>
              <a:rPr lang="en-US" sz="2000" dirty="0"/>
              <a:t>Exploration areas</a:t>
            </a:r>
          </a:p>
          <a:p>
            <a:pPr marL="800100" lvl="1" indent="-342900">
              <a:buFont typeface="+mj-lt"/>
              <a:buAutoNum type="arabicPeriod"/>
            </a:pPr>
            <a:r>
              <a:rPr lang="en-US" sz="2000" dirty="0"/>
              <a:t>Boss fights</a:t>
            </a:r>
          </a:p>
          <a:p>
            <a:pPr marL="800100" lvl="1" indent="-342900">
              <a:buFont typeface="+mj-lt"/>
              <a:buAutoNum type="arabicPeriod"/>
            </a:pPr>
            <a:r>
              <a:rPr lang="en-US" sz="2000" dirty="0"/>
              <a:t>More enemies</a:t>
            </a:r>
          </a:p>
          <a:p>
            <a:pPr marL="800100" lvl="1" indent="-342900">
              <a:buFont typeface="+mj-lt"/>
              <a:buAutoNum type="arabicPeriod"/>
            </a:pPr>
            <a:r>
              <a:rPr lang="en-US" sz="2000" dirty="0"/>
              <a:t>And much more!</a:t>
            </a:r>
          </a:p>
        </p:txBody>
      </p:sp>
    </p:spTree>
    <p:extLst>
      <p:ext uri="{BB962C8B-B14F-4D97-AF65-F5344CB8AC3E}">
        <p14:creationId xmlns:p14="http://schemas.microsoft.com/office/powerpoint/2010/main" val="1492283678"/>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66</TotalTime>
  <Words>600</Words>
  <Application>Microsoft Office PowerPoint</Application>
  <PresentationFormat>Widescreen</PresentationFormat>
  <Paragraphs>59</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Tenorite</vt:lpstr>
      <vt:lpstr>Custom</vt:lpstr>
      <vt:lpstr>Avarice</vt:lpstr>
      <vt:lpstr>The team</vt:lpstr>
      <vt:lpstr>About Avarice</vt:lpstr>
      <vt:lpstr>Pitch</vt:lpstr>
      <vt:lpstr>Interested? Tell me More!</vt:lpstr>
      <vt:lpstr>Avarice Demo</vt:lpstr>
      <vt:lpstr>Future Direction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Avarice</dc:title>
  <dc:creator>Nguyen, Nathan (nguye3np)</dc:creator>
  <cp:lastModifiedBy>Nguyen, Nathan (nguye3np)</cp:lastModifiedBy>
  <cp:revision>4</cp:revision>
  <dcterms:created xsi:type="dcterms:W3CDTF">2024-04-19T03:26:54Z</dcterms:created>
  <dcterms:modified xsi:type="dcterms:W3CDTF">2024-04-21T03:33:43Z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